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9.xml" ContentType="application/vnd.ms-office.chartstyle+xml"/>
  <Override PartName="/ppt/charts/style7.xml" ContentType="application/vnd.ms-office.chartstyle+xml"/>
  <Override PartName="/ppt/charts/style8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A24"/>
    <a:srgbClr val="E66B0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0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Hoja_de_c_lculo_de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Hoja_de_c_lculo_de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Hoja_de_c_lculo_d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Plan de mejoras. Acciones </a:t>
            </a:r>
            <a:r>
              <a:rPr lang="es-ES" dirty="0" smtClean="0"/>
              <a:t>previstas</a:t>
            </a:r>
            <a:r>
              <a:rPr lang="es-ES" baseline="0" dirty="0" smtClean="0"/>
              <a:t> (58)</a:t>
            </a:r>
            <a:endParaRPr lang="es-ES" dirty="0"/>
          </a:p>
        </c:rich>
      </c:tx>
      <c:layout/>
      <c:spPr>
        <a:noFill/>
        <a:ln>
          <a:noFill/>
        </a:ln>
        <a:effectLst/>
      </c:spPr>
    </c:title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4180219687785392"/>
          <c:w val="0.6245238305298253"/>
          <c:h val="0.58197803122146097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Plan de mejoras. Acciones previstas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3"/>
                <c:pt idx="0">
                  <c:v>Acciones ejecutadas; 29</c:v>
                </c:pt>
                <c:pt idx="1">
                  <c:v>Acciones en proceso; 18</c:v>
                </c:pt>
                <c:pt idx="2">
                  <c:v>Acciones no inicidas; 11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29</c:v>
                </c:pt>
                <c:pt idx="1">
                  <c:v>18</c:v>
                </c:pt>
                <c:pt idx="2">
                  <c:v>11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56457946671371129"/>
          <c:y val="0.41943891093392016"/>
          <c:w val="0.41515932655273702"/>
          <c:h val="0.5296913636290812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3"/>
                <c:pt idx="0">
                  <c:v>Total de convivientes atendidos; 31</c:v>
                </c:pt>
                <c:pt idx="1">
                  <c:v>Ingresos en el año 2015; 8</c:v>
                </c:pt>
                <c:pt idx="2">
                  <c:v>Bajas en el año 2015; 8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3"/>
                <c:pt idx="0">
                  <c:v>Total de convivientes atendidos; 31</c:v>
                </c:pt>
                <c:pt idx="1">
                  <c:v>Ingresos en el año 2015; 8</c:v>
                </c:pt>
                <c:pt idx="2">
                  <c:v>Bajas en el año 2015; 8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23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</c:ser>
        <c:dLbls>
          <c:showVal val="1"/>
        </c:dLbls>
        <c:gapWidth val="79"/>
        <c:overlap val="100"/>
        <c:axId val="84139392"/>
        <c:axId val="86234240"/>
      </c:barChart>
      <c:catAx>
        <c:axId val="8413939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86234240"/>
        <c:crosses val="autoZero"/>
        <c:auto val="1"/>
        <c:lblAlgn val="ctr"/>
        <c:lblOffset val="100"/>
      </c:catAx>
      <c:valAx>
        <c:axId val="8623424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413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2363477187967111"/>
          <c:y val="0.13593749163770358"/>
          <c:w val="0.16035853187591204"/>
          <c:h val="0.2676704436718477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Columna3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 23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Hoja1!$A$2:$A$14</c:f>
              <c:strCache>
                <c:ptCount val="13"/>
                <c:pt idx="0">
                  <c:v>Incontinencia urinaria</c:v>
                </c:pt>
                <c:pt idx="1">
                  <c:v>Incontinencia fecal</c:v>
                </c:pt>
                <c:pt idx="2">
                  <c:v>Estreñimiento</c:v>
                </c:pt>
                <c:pt idx="3">
                  <c:v>Riesgo de deshidratación </c:v>
                </c:pt>
                <c:pt idx="4">
                  <c:v>Alteraciones de la marcha: inestabilidad</c:v>
                </c:pt>
                <c:pt idx="5">
                  <c:v>Deterioro cognitivo (Corte menor de 23) </c:v>
                </c:pt>
                <c:pt idx="6">
                  <c:v>Depresión</c:v>
                </c:pt>
                <c:pt idx="7">
                  <c:v>Ansiedad</c:v>
                </c:pt>
                <c:pt idx="8">
                  <c:v>Insomnio y otros trastornos del sueño</c:v>
                </c:pt>
                <c:pt idx="9">
                  <c:v>Infección</c:v>
                </c:pt>
                <c:pt idx="10">
                  <c:v>Fragilidad</c:v>
                </c:pt>
                <c:pt idx="11">
                  <c:v>Demencia</c:v>
                </c:pt>
                <c:pt idx="12">
                  <c:v>Trastornos conductuales</c:v>
                </c:pt>
              </c:strCache>
            </c:strRef>
          </c:cat>
          <c:val>
            <c:numRef>
              <c:f>Hoja1!$B$2:$B$14</c:f>
              <c:numCache>
                <c:formatCode>General</c:formatCode>
                <c:ptCount val="13"/>
                <c:pt idx="0">
                  <c:v>27</c:v>
                </c:pt>
                <c:pt idx="1">
                  <c:v>9</c:v>
                </c:pt>
                <c:pt idx="2">
                  <c:v>12</c:v>
                </c:pt>
                <c:pt idx="3">
                  <c:v>12</c:v>
                </c:pt>
                <c:pt idx="4">
                  <c:v>30</c:v>
                </c:pt>
                <c:pt idx="5">
                  <c:v>22</c:v>
                </c:pt>
                <c:pt idx="6">
                  <c:v>24</c:v>
                </c:pt>
                <c:pt idx="7">
                  <c:v>22</c:v>
                </c:pt>
                <c:pt idx="8">
                  <c:v>26</c:v>
                </c:pt>
                <c:pt idx="9">
                  <c:v>21</c:v>
                </c:pt>
                <c:pt idx="10">
                  <c:v>12</c:v>
                </c:pt>
                <c:pt idx="11">
                  <c:v>11</c:v>
                </c:pt>
                <c:pt idx="12">
                  <c:v>23</c:v>
                </c:pt>
              </c:numCache>
            </c:numRef>
          </c:val>
        </c:ser>
        <c:dLbls>
          <c:showVal val="1"/>
        </c:dLbls>
        <c:gapWidth val="182"/>
        <c:axId val="126308352"/>
        <c:axId val="126309888"/>
      </c:barChart>
      <c:catAx>
        <c:axId val="12630835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26309888"/>
        <c:crosses val="autoZero"/>
        <c:auto val="1"/>
        <c:lblAlgn val="ctr"/>
        <c:lblOffset val="100"/>
      </c:catAx>
      <c:valAx>
        <c:axId val="12630988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2630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Hoja1!$A$2:$A$12</c:f>
              <c:strCache>
                <c:ptCount val="11"/>
                <c:pt idx="0">
                  <c:v>Percepción/mantenimiento de la salud</c:v>
                </c:pt>
                <c:pt idx="1">
                  <c:v>Nutricional/metabólico</c:v>
                </c:pt>
                <c:pt idx="2">
                  <c:v>Evacuación/eliminación</c:v>
                </c:pt>
                <c:pt idx="3">
                  <c:v>Cognitivo/perceptual</c:v>
                </c:pt>
                <c:pt idx="4">
                  <c:v>Actividad/ejercicio</c:v>
                </c:pt>
                <c:pt idx="5">
                  <c:v>Autopercepción/autoconcepto</c:v>
                </c:pt>
                <c:pt idx="6">
                  <c:v>Rol/relaciones</c:v>
                </c:pt>
                <c:pt idx="7">
                  <c:v>Afrontamiento/Tolerancia al estrés</c:v>
                </c:pt>
                <c:pt idx="8">
                  <c:v>Sueño y descanso</c:v>
                </c:pt>
                <c:pt idx="9">
                  <c:v>Sexualidad</c:v>
                </c:pt>
                <c:pt idx="10">
                  <c:v>Valores/creencias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Patrones funcionales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fld id="{3AF428A9-B8BE-4E67-B7E2-5EF824248064}" type="VALUE">
                      <a:rPr lang="en-US" smtClean="0"/>
                      <a:pPr/>
                      <a:t>[VALOR]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97%</a:t>
                    </a:r>
                    <a:endParaRPr lang="en-US" dirty="0"/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87%</a:t>
                    </a:r>
                    <a:endParaRPr lang="en-US" dirty="0"/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8EFBF1AA-91C1-4670-836B-4B68143D6C4B}" type="VALUE">
                      <a:rPr lang="en-US" smtClean="0"/>
                      <a:pPr/>
                      <a:t>[VALOR]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97%</a:t>
                    </a:r>
                    <a:endParaRPr lang="en-US"/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65%</a:t>
                    </a:r>
                    <a:endParaRPr lang="en-US"/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42%</a:t>
                    </a:r>
                    <a:endParaRPr lang="en-US"/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52%</a:t>
                    </a:r>
                    <a:endParaRPr lang="en-US"/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90%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BD2A2127-97D6-4F35-9B12-C611800D086D}" type="VALUE">
                      <a:rPr lang="en-US" smtClean="0"/>
                      <a:pPr/>
                      <a:t>[VALOR]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Hoja1!$A$2:$A$12</c:f>
              <c:strCache>
                <c:ptCount val="11"/>
                <c:pt idx="0">
                  <c:v>Percepción/mantenimiento de la salud</c:v>
                </c:pt>
                <c:pt idx="1">
                  <c:v>Nutricional/metabólico</c:v>
                </c:pt>
                <c:pt idx="2">
                  <c:v>Evacuación/eliminación</c:v>
                </c:pt>
                <c:pt idx="3">
                  <c:v>Cognitivo/perceptual</c:v>
                </c:pt>
                <c:pt idx="4">
                  <c:v>Actividad/ejercicio</c:v>
                </c:pt>
                <c:pt idx="5">
                  <c:v>Autopercepción/autoconcepto</c:v>
                </c:pt>
                <c:pt idx="6">
                  <c:v>Rol/relaciones</c:v>
                </c:pt>
                <c:pt idx="7">
                  <c:v>Afrontamiento/Tolerancia al estrés</c:v>
                </c:pt>
                <c:pt idx="8">
                  <c:v>Sueño y descanso</c:v>
                </c:pt>
                <c:pt idx="9">
                  <c:v>Sexualidad</c:v>
                </c:pt>
                <c:pt idx="10">
                  <c:v>Valores/creencias</c:v>
                </c:pt>
              </c:strCache>
            </c:strRef>
          </c:cat>
          <c:val>
            <c:numRef>
              <c:f>Hoja1!$C$2:$C$12</c:f>
              <c:numCache>
                <c:formatCode>General</c:formatCode>
                <c:ptCount val="11"/>
                <c:pt idx="0">
                  <c:v>100</c:v>
                </c:pt>
                <c:pt idx="1">
                  <c:v>97</c:v>
                </c:pt>
                <c:pt idx="2">
                  <c:v>87</c:v>
                </c:pt>
                <c:pt idx="3">
                  <c:v>77</c:v>
                </c:pt>
                <c:pt idx="4">
                  <c:v>97</c:v>
                </c:pt>
                <c:pt idx="5">
                  <c:v>65</c:v>
                </c:pt>
                <c:pt idx="6">
                  <c:v>42</c:v>
                </c:pt>
                <c:pt idx="7">
                  <c:v>52</c:v>
                </c:pt>
                <c:pt idx="8">
                  <c:v>90</c:v>
                </c:pt>
                <c:pt idx="10">
                  <c:v>3</c:v>
                </c:pt>
              </c:numCache>
            </c:numRef>
          </c:val>
        </c:ser>
        <c:dLbls>
          <c:showVal val="1"/>
        </c:dLbls>
        <c:gapWidth val="444"/>
        <c:axId val="121752192"/>
        <c:axId val="121373056"/>
      </c:barChart>
      <c:catAx>
        <c:axId val="1217521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21373056"/>
        <c:crosses val="autoZero"/>
        <c:auto val="1"/>
        <c:lblAlgn val="ctr"/>
        <c:lblOffset val="100"/>
      </c:catAx>
      <c:valAx>
        <c:axId val="121373056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2175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 err="1">
                <a:solidFill>
                  <a:schemeClr val="tx1"/>
                </a:solidFill>
              </a:rPr>
              <a:t>Escala</a:t>
            </a:r>
            <a:r>
              <a:rPr lang="en-US" sz="2400" baseline="0" dirty="0">
                <a:solidFill>
                  <a:schemeClr val="tx1"/>
                </a:solidFill>
              </a:rPr>
              <a:t> de Norton</a:t>
            </a:r>
          </a:p>
        </c:rich>
      </c:tx>
      <c:layout>
        <c:manualLayout>
          <c:xMode val="edge"/>
          <c:yMode val="edge"/>
          <c:x val="0.13833002952606091"/>
          <c:y val="3.157063930544594E-3"/>
        </c:manualLayout>
      </c:layout>
      <c:spPr>
        <a:noFill/>
        <a:ln>
          <a:noFill/>
        </a:ln>
        <a:effectLst/>
      </c:spPr>
    </c:title>
    <c:view3D>
      <c:rotX val="50"/>
      <c:depthPercent val="100"/>
      <c:perspective val="6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Escala de Norton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2"/>
            <c:spPr>
              <a:solidFill>
                <a:srgbClr val="00B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0"/>
              <c:layout>
                <c:manualLayout>
                  <c:x val="-0.26329620514472901"/>
                  <c:y val="0.102613154018731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410156361894359"/>
                      <c:h val="0.2486346941438949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5105031241201769"/>
                  <c:y val="8.6568184501799164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9254048948690548"/>
                      <c:h val="0.2423205662828058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4618772827932914"/>
                  <c:y val="-0.1599932881318012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41435387662000284"/>
                      <c:h val="0.2423205662828058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Riesgo alto</c:v>
                </c:pt>
                <c:pt idx="1">
                  <c:v>Existe riesgo</c:v>
                </c:pt>
                <c:pt idx="2">
                  <c:v>Riesgo mínimo</c:v>
                </c:pt>
              </c:strCache>
            </c:strRef>
          </c:cat>
          <c:val>
            <c:numRef>
              <c:f>Hoja1!$B$2:$B$4</c:f>
              <c:numCache>
                <c:formatCode>0%</c:formatCode>
                <c:ptCount val="3"/>
                <c:pt idx="0">
                  <c:v>0.29000000000000004</c:v>
                </c:pt>
                <c:pt idx="1">
                  <c:v>0.23</c:v>
                </c:pt>
                <c:pt idx="2" formatCode="General">
                  <c:v>1.4</c:v>
                </c:pt>
              </c:numCache>
            </c:numRef>
          </c:val>
        </c:ser>
        <c:dLbls>
          <c:showCatName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098946957612909E-3"/>
          <c:y val="0.13431392899092034"/>
          <c:w val="0.28354303516849239"/>
          <c:h val="0.36686996998303401"/>
        </c:manualLayout>
      </c:layout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zero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 err="1">
                <a:solidFill>
                  <a:schemeClr val="tx1"/>
                </a:solidFill>
              </a:rPr>
              <a:t>Escala</a:t>
            </a:r>
            <a:r>
              <a:rPr lang="en-US" sz="2400" baseline="0" dirty="0">
                <a:solidFill>
                  <a:schemeClr val="tx1"/>
                </a:solidFill>
              </a:rPr>
              <a:t> de </a:t>
            </a:r>
            <a:r>
              <a:rPr lang="en-US" sz="2400" baseline="0" dirty="0" smtClean="0">
                <a:solidFill>
                  <a:schemeClr val="tx1"/>
                </a:solidFill>
              </a:rPr>
              <a:t>MNA</a:t>
            </a:r>
            <a:endParaRPr lang="en-US" sz="2400" baseline="0" dirty="0">
              <a:solidFill>
                <a:schemeClr val="tx1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rotX val="50"/>
      <c:depthPercent val="100"/>
      <c:perspective val="6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Escala de Norton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2"/>
            <c:spPr>
              <a:solidFill>
                <a:srgbClr val="00B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0"/>
              <c:layout>
                <c:manualLayout>
                  <c:x val="-1.8199154969734763E-2"/>
                  <c:y val="-3.3140470700830933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Malnutrición</a:t>
                    </a:r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39%</a:t>
                    </a:r>
                    <a:endParaRPr lang="en-US" dirty="0"/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38706236242160685"/>
                      <c:h val="0.2423205662828058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7864732860776659"/>
                  <c:y val="-0.16157256586020668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Riesgo</a:t>
                    </a:r>
                    <a:r>
                      <a:rPr lang="en-US" baseline="0" dirty="0" smtClean="0"/>
                      <a:t> de </a:t>
                    </a:r>
                    <a:r>
                      <a:rPr lang="en-US" baseline="0" dirty="0" err="1" smtClean="0"/>
                      <a:t>malnutrición</a:t>
                    </a:r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42%</a:t>
                    </a:r>
                    <a:endParaRPr lang="en-US" dirty="0"/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33251412012294718"/>
                      <c:h val="0.397553399747683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4093201434748356"/>
                  <c:y val="9.3727759168225552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smtClean="0"/>
                      <a:t>Estado Nutricional normal</a:t>
                    </a:r>
                    <a:r>
                      <a:rPr lang="en-US" baseline="0"/>
                      <a:t>
</a:t>
                    </a:r>
                    <a:r>
                      <a:rPr lang="en-US" baseline="0" smtClean="0"/>
                      <a:t>19%</a:t>
                    </a:r>
                    <a:endParaRPr lang="en-US" dirty="0"/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49315520546372094"/>
                      <c:h val="0.3975533997476835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Malnutrición</c:v>
                </c:pt>
                <c:pt idx="1">
                  <c:v>Riesgo de malnutrición</c:v>
                </c:pt>
                <c:pt idx="2">
                  <c:v>Estado nutricional normal</c:v>
                </c:pt>
              </c:strCache>
            </c:strRef>
          </c:cat>
          <c:val>
            <c:numRef>
              <c:f>Hoja1!$B$2:$B$4</c:f>
              <c:numCache>
                <c:formatCode>0%</c:formatCode>
                <c:ptCount val="3"/>
                <c:pt idx="0">
                  <c:v>0.39000000000000007</c:v>
                </c:pt>
                <c:pt idx="1">
                  <c:v>0.42000000000000004</c:v>
                </c:pt>
                <c:pt idx="2">
                  <c:v>0.19</c:v>
                </c:pt>
              </c:numCache>
            </c:numRef>
          </c:val>
        </c:ser>
        <c:dLbls>
          <c:showCatName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434000850685966"/>
          <c:y val="0.45633444990646882"/>
          <c:w val="0.25195755432743477"/>
          <c:h val="0.49630959113536227"/>
        </c:manualLayout>
      </c:layout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zero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 err="1">
                <a:solidFill>
                  <a:schemeClr val="tx1"/>
                </a:solidFill>
              </a:rPr>
              <a:t>Escala</a:t>
            </a:r>
            <a:r>
              <a:rPr lang="en-US" sz="2400" baseline="0" dirty="0">
                <a:solidFill>
                  <a:schemeClr val="tx1"/>
                </a:solidFill>
              </a:rPr>
              <a:t> de </a:t>
            </a:r>
            <a:r>
              <a:rPr lang="en-US" sz="2400" baseline="0" dirty="0" err="1" smtClean="0">
                <a:solidFill>
                  <a:schemeClr val="tx1"/>
                </a:solidFill>
              </a:rPr>
              <a:t>Tinetti</a:t>
            </a:r>
            <a:endParaRPr lang="en-US" sz="2400" baseline="0" dirty="0">
              <a:solidFill>
                <a:schemeClr val="tx1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rotX val="50"/>
      <c:depthPercent val="100"/>
      <c:perspective val="6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494075326238604E-2"/>
          <c:y val="0.11619586225754933"/>
          <c:w val="0.97101184934752283"/>
          <c:h val="0.70004387573100324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Escala de Norton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2"/>
            <c:spPr>
              <a:solidFill>
                <a:srgbClr val="00B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0"/>
              <c:layout>
                <c:manualLayout>
                  <c:x val="-0.11105565559982181"/>
                  <c:y val="0.15628324083798925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6051421771342975"/>
                      <c:h val="0.2423205662828058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6.5183922304515099E-2"/>
                  <c:y val="-0.24979336146517603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3806447134857464"/>
                  <c:y val="0.126829450186130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2285953269731623"/>
                      <c:h val="0.3517444021154813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Inmovilidad</c:v>
                </c:pt>
                <c:pt idx="1">
                  <c:v>Riesgo alto de caídas</c:v>
                </c:pt>
                <c:pt idx="2">
                  <c:v>Riesgo de caídas</c:v>
                </c:pt>
              </c:strCache>
            </c:strRef>
          </c:cat>
          <c:val>
            <c:numRef>
              <c:f>Hoja1!$B$2:$B$4</c:f>
              <c:numCache>
                <c:formatCode>0%</c:formatCode>
                <c:ptCount val="3"/>
                <c:pt idx="0">
                  <c:v>0.35000000000000003</c:v>
                </c:pt>
                <c:pt idx="1">
                  <c:v>0.48000000000000004</c:v>
                </c:pt>
                <c:pt idx="2">
                  <c:v>0.16</c:v>
                </c:pt>
              </c:numCache>
            </c:numRef>
          </c:val>
        </c:ser>
        <c:dLbls>
          <c:showCatName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905084245645639"/>
          <c:y val="0.32689482875414061"/>
          <c:w val="0.18847246867510767"/>
          <c:h val="0.24374447669179486"/>
        </c:manualLayout>
      </c:layout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zero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Indice de Barthel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rgbClr val="E66B0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rgbClr val="DADA2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</c:dLbl>
            <c:dLbl>
              <c:idx val="3"/>
              <c:layout>
                <c:manualLayout>
                  <c:x val="-8.786159239450686E-2"/>
                  <c:y val="8.3662700977585741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35553193362437202"/>
                      <c:h val="0.24503420730467701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7.1387630298482094E-2"/>
                  <c:y val="-0.108955975933475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41745239086440061"/>
                      <c:h val="0.1735611093348400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Dependencia Total</c:v>
                </c:pt>
                <c:pt idx="1">
                  <c:v>Dependencia grave</c:v>
                </c:pt>
                <c:pt idx="2">
                  <c:v>Dependencia moderada</c:v>
                </c:pt>
                <c:pt idx="3">
                  <c:v>Dependencia Leve</c:v>
                </c:pt>
                <c:pt idx="4">
                  <c:v>Independencia</c:v>
                </c:pt>
              </c:strCache>
            </c:strRef>
          </c:cat>
          <c:val>
            <c:numRef>
              <c:f>Hoja1!$B$2:$B$6</c:f>
              <c:numCache>
                <c:formatCode>0%</c:formatCode>
                <c:ptCount val="5"/>
                <c:pt idx="0">
                  <c:v>0.26</c:v>
                </c:pt>
                <c:pt idx="1">
                  <c:v>0.13</c:v>
                </c:pt>
                <c:pt idx="2">
                  <c:v>0.23</c:v>
                </c:pt>
                <c:pt idx="3">
                  <c:v>3.0000000000000002E-2</c:v>
                </c:pt>
                <c:pt idx="4">
                  <c:v>0.35000000000000003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aseline="0" dirty="0" err="1">
                <a:solidFill>
                  <a:schemeClr val="tx1"/>
                </a:solidFill>
              </a:rPr>
              <a:t>Indice</a:t>
            </a:r>
            <a:r>
              <a:rPr lang="en-US" sz="2800" baseline="0" dirty="0">
                <a:solidFill>
                  <a:schemeClr val="tx1"/>
                </a:solidFill>
              </a:rPr>
              <a:t> de </a:t>
            </a:r>
            <a:r>
              <a:rPr lang="en-US" sz="2800" baseline="0" dirty="0" smtClean="0">
                <a:solidFill>
                  <a:schemeClr val="tx1"/>
                </a:solidFill>
              </a:rPr>
              <a:t>Lawton y Brody</a:t>
            </a:r>
            <a:endParaRPr lang="en-US" sz="280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0261522820377027"/>
          <c:y val="2.5293347681039715E-2"/>
        </c:manualLayout>
      </c:layout>
      <c:spPr>
        <a:noFill/>
        <a:ln>
          <a:noFill/>
        </a:ln>
        <a:effectLst/>
      </c:spPr>
    </c:title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Indice de Lawton y Brody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rgbClr val="E66B0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rgbClr val="DADA2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7351626091585359E-2"/>
                  <c:y val="0.101173467324242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32052381416750025"/>
                      <c:h val="0.2567080225412598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7716886359999468E-2"/>
                  <c:y val="6.4206266867338477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42729472266346086"/>
                      <c:h val="0.2450341697653953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"/>
                  <c:y val="7.49072219784637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58779726401062693"/>
                      <c:h val="0.2211709456494829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3.5787814205755782E-2"/>
                  <c:y val="-2.14019868223344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32318496611394792"/>
                      <c:h val="0.24503416976539535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11491268084501739"/>
                  <c:y val="-0.11284724350002327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52924935943295703"/>
                      <c:h val="0.18523493552111345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Dependencia Total</c:v>
                </c:pt>
                <c:pt idx="1">
                  <c:v>Dependencia grave</c:v>
                </c:pt>
                <c:pt idx="2">
                  <c:v>Dependencia moderada</c:v>
                </c:pt>
                <c:pt idx="3">
                  <c:v>Dependencia Leve</c:v>
                </c:pt>
                <c:pt idx="4">
                  <c:v>Independencia</c:v>
                </c:pt>
              </c:strCache>
            </c:strRef>
          </c:cat>
          <c:val>
            <c:numRef>
              <c:f>Hoja1!$B$2:$B$6</c:f>
              <c:numCache>
                <c:formatCode>0%</c:formatCode>
                <c:ptCount val="5"/>
                <c:pt idx="0">
                  <c:v>0.48000000000000004</c:v>
                </c:pt>
                <c:pt idx="1">
                  <c:v>0.23</c:v>
                </c:pt>
                <c:pt idx="2">
                  <c:v>0.23</c:v>
                </c:pt>
                <c:pt idx="3">
                  <c:v>3.0000000000000002E-2</c:v>
                </c:pt>
                <c:pt idx="4">
                  <c:v>3.0000000000000002E-2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  <c:spPr>
        <a:noFill/>
        <a:ln w="25400"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00011" y="492939"/>
            <a:ext cx="8869251" cy="1463040"/>
          </a:xfrm>
          <a:noFill/>
        </p:spPr>
        <p:txBody>
          <a:bodyPr>
            <a:noAutofit/>
          </a:bodyPr>
          <a:lstStyle/>
          <a:p>
            <a:r>
              <a:rPr lang="es-E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MEMORIA AÑO 2015</a:t>
            </a:r>
            <a:endParaRPr lang="es-E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8682" y="4655712"/>
            <a:ext cx="5353318" cy="2028423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 smtClean="0"/>
              <a:t>Residencia de Mayores San Bartolomé, Tembleque</a:t>
            </a:r>
          </a:p>
          <a:p>
            <a:pPr algn="ctr"/>
            <a:r>
              <a:rPr lang="es-ES" sz="3200" b="1" dirty="0" smtClean="0"/>
              <a:t>Asociación Cicerón</a:t>
            </a:r>
            <a:endParaRPr lang="es-ES" sz="3200" b="1" dirty="0"/>
          </a:p>
        </p:txBody>
      </p:sp>
      <p:pic>
        <p:nvPicPr>
          <p:cNvPr id="4098" name="Picture 2" descr="Asociación Cicer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485" y="2247363"/>
            <a:ext cx="6270467" cy="461063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3750128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Marcador de contenido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001423050"/>
              </p:ext>
            </p:extLst>
          </p:nvPr>
        </p:nvGraphicFramePr>
        <p:xfrm>
          <a:off x="-30481" y="-1"/>
          <a:ext cx="6318739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Marcador de contenido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938687337"/>
              </p:ext>
            </p:extLst>
          </p:nvPr>
        </p:nvGraphicFramePr>
        <p:xfrm>
          <a:off x="5331655" y="0"/>
          <a:ext cx="6860346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Marcador de contenid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33535912"/>
              </p:ext>
            </p:extLst>
          </p:nvPr>
        </p:nvGraphicFramePr>
        <p:xfrm>
          <a:off x="981954" y="3403745"/>
          <a:ext cx="9638421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069812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226488"/>
            <a:ext cx="9720072" cy="1499616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solidFill>
                  <a:schemeClr val="accent1">
                    <a:lumMod val="50000"/>
                  </a:schemeClr>
                </a:solidFill>
              </a:rPr>
              <a:t>VALORACIÓN FUNCIONAL</a:t>
            </a:r>
            <a:endParaRPr lang="es-ES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392568264"/>
              </p:ext>
            </p:extLst>
          </p:nvPr>
        </p:nvGraphicFramePr>
        <p:xfrm>
          <a:off x="675249" y="1266096"/>
          <a:ext cx="11209135" cy="5340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5297"/>
                <a:gridCol w="856656"/>
                <a:gridCol w="1074452"/>
                <a:gridCol w="856657"/>
                <a:gridCol w="987333"/>
                <a:gridCol w="1132529"/>
                <a:gridCol w="1103490"/>
                <a:gridCol w="1016373"/>
                <a:gridCol w="926348"/>
              </a:tblGrid>
              <a:tr h="10473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Actividades básicas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Independiente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 err="1">
                          <a:effectLst/>
                        </a:rPr>
                        <a:t>Semi</a:t>
                      </a:r>
                      <a:endParaRPr lang="es-ES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dependiente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Dependiente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    </a:t>
                      </a:r>
                      <a:r>
                        <a:rPr lang="es-ES" sz="2000" dirty="0">
                          <a:effectLst/>
                        </a:rPr>
                        <a:t> 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Gran dependiente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0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Vestido y Calzado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10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32%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5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16%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10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32%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6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19%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90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Aseo y Acicalamiento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9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29%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10%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14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45%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5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16%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90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Baño/Ducha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0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0%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7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23%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16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52%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8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26%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90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Micción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10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32%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13%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11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35%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19%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90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Defecación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12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39%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13%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10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32%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5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16%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90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Uso de retrete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12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39%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5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16%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9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29%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6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19%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90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Transferencias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11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35%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5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16%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9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29%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6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19%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90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Deambulación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13%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10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32%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11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35%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6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19%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9033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Alimentación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10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32%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9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29%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8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26%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13%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9033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Sueño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13%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9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29%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16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52%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6%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9033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Psicosocial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5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16%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11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35%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12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39%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10%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7" name="Elipse 6"/>
          <p:cNvSpPr/>
          <p:nvPr/>
        </p:nvSpPr>
        <p:spPr>
          <a:xfrm>
            <a:off x="9101796" y="2982747"/>
            <a:ext cx="661182" cy="422031"/>
          </a:xfrm>
          <a:prstGeom prst="ellipse">
            <a:avLst/>
          </a:prstGeom>
          <a:noFill/>
          <a:ln w="444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/>
          <p:cNvSpPr/>
          <p:nvPr/>
        </p:nvSpPr>
        <p:spPr>
          <a:xfrm>
            <a:off x="9101796" y="5779477"/>
            <a:ext cx="661182" cy="422031"/>
          </a:xfrm>
          <a:prstGeom prst="ellipse">
            <a:avLst/>
          </a:prstGeom>
          <a:noFill/>
          <a:ln w="444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50157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16" name="Marcador de contenido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138185545"/>
              </p:ext>
            </p:extLst>
          </p:nvPr>
        </p:nvGraphicFramePr>
        <p:xfrm>
          <a:off x="393895" y="182881"/>
          <a:ext cx="5781821" cy="6527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Marcador de contenid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71570380"/>
              </p:ext>
            </p:extLst>
          </p:nvPr>
        </p:nvGraphicFramePr>
        <p:xfrm>
          <a:off x="5989637" y="182881"/>
          <a:ext cx="5855359" cy="6527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18585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5993" y="191321"/>
            <a:ext cx="9720072" cy="1499616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solidFill>
                  <a:schemeClr val="accent1">
                    <a:lumMod val="50000"/>
                  </a:schemeClr>
                </a:solidFill>
              </a:rPr>
              <a:t>Valoración psicosocial</a:t>
            </a:r>
            <a:endParaRPr lang="es-ES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185124629"/>
              </p:ext>
            </p:extLst>
          </p:nvPr>
        </p:nvGraphicFramePr>
        <p:xfrm>
          <a:off x="1139032" y="2307102"/>
          <a:ext cx="10072920" cy="4164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45604"/>
                <a:gridCol w="1003047"/>
                <a:gridCol w="1024269"/>
              </a:tblGrid>
              <a:tr h="573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 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Nº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%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98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Integración grupal/institucional (adaptación)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19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61 %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98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Participación activa en comisiones o similar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17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55 %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98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Animación-Entretenimientos-Socio-Culturales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23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74 %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98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Salidas o actividades independientes en pueblo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5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16%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98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Solidaridad y ayuda mutua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7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23%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98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Participación actividades domésticas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10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32%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9602323"/>
              </p:ext>
            </p:extLst>
          </p:nvPr>
        </p:nvGraphicFramePr>
        <p:xfrm>
          <a:off x="787791" y="1296572"/>
          <a:ext cx="10424161" cy="101052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00340"/>
                <a:gridCol w="4904849"/>
                <a:gridCol w="1818972"/>
              </a:tblGrid>
              <a:tr h="10105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solidFill>
                            <a:schemeClr val="tx1"/>
                          </a:solidFill>
                          <a:effectLst/>
                        </a:rPr>
                        <a:t>Nivel cognitivo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33780" algn="l"/>
                        </a:tabLst>
                      </a:pPr>
                      <a:r>
                        <a:rPr lang="es-ES" sz="2200" dirty="0">
                          <a:solidFill>
                            <a:schemeClr val="tx1"/>
                          </a:solidFill>
                          <a:effectLst/>
                        </a:rPr>
                        <a:t>MMSE-30	</a:t>
                      </a:r>
                      <a:endParaRPr lang="es-E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solidFill>
                            <a:schemeClr val="tx1"/>
                          </a:solidFill>
                          <a:effectLst/>
                        </a:rPr>
                        <a:t>Presencia Det. Cog. ≤ 22        22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solidFill>
                            <a:schemeClr val="tx1"/>
                          </a:solidFill>
                          <a:effectLst/>
                        </a:rPr>
                        <a:t>Ausencia D. Cg. ≥23           6</a:t>
                      </a:r>
                      <a:endParaRPr lang="es-E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solidFill>
                            <a:schemeClr val="tx1"/>
                          </a:solidFill>
                          <a:effectLst/>
                        </a:rPr>
                        <a:t>71%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solidFill>
                            <a:schemeClr val="tx1"/>
                          </a:solidFill>
                          <a:effectLst/>
                        </a:rPr>
                        <a:t>29%</a:t>
                      </a:r>
                      <a:endParaRPr lang="es-E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Elipse 6"/>
          <p:cNvSpPr/>
          <p:nvPr/>
        </p:nvSpPr>
        <p:spPr>
          <a:xfrm>
            <a:off x="10170742" y="4077452"/>
            <a:ext cx="661182" cy="422031"/>
          </a:xfrm>
          <a:prstGeom prst="ellipse">
            <a:avLst/>
          </a:prstGeom>
          <a:noFill/>
          <a:ln w="444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4705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322278385"/>
              </p:ext>
            </p:extLst>
          </p:nvPr>
        </p:nvGraphicFramePr>
        <p:xfrm>
          <a:off x="1339402" y="1493948"/>
          <a:ext cx="5280338" cy="8436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05330"/>
                <a:gridCol w="638824"/>
                <a:gridCol w="636184"/>
              </a:tblGrid>
              <a:tr h="389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 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Nº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%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89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Sillas de ruedas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12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39%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89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Andador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10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32%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89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Muletas o bastón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6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19%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89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Ayuda 3ª persona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1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3%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89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Grúa 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4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13%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89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Barandillas en cama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10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32%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89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Cinturón abdominal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0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0%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89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Colchones antiescaras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8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26%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898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Cojines antiescaras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11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35%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925098" y="422395"/>
            <a:ext cx="107281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AYUDAS TÉCNICAS Y DE CONTENCIÓN</a:t>
            </a:r>
            <a:endParaRPr lang="es-ES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lipse 5"/>
          <p:cNvSpPr/>
          <p:nvPr/>
        </p:nvSpPr>
        <p:spPr>
          <a:xfrm>
            <a:off x="5958558" y="1926680"/>
            <a:ext cx="661182" cy="422031"/>
          </a:xfrm>
          <a:prstGeom prst="ellipse">
            <a:avLst/>
          </a:prstGeom>
          <a:noFill/>
          <a:ln w="444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/>
          <p:cNvSpPr/>
          <p:nvPr/>
        </p:nvSpPr>
        <p:spPr>
          <a:xfrm>
            <a:off x="5958558" y="2460118"/>
            <a:ext cx="661182" cy="422031"/>
          </a:xfrm>
          <a:prstGeom prst="ellipse">
            <a:avLst/>
          </a:prstGeom>
          <a:noFill/>
          <a:ln w="444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7353837" y="2460118"/>
            <a:ext cx="4533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¡¡¡Sólo 3 personas no usan ayuda!!!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958558" y="2993556"/>
            <a:ext cx="661182" cy="422031"/>
          </a:xfrm>
          <a:prstGeom prst="ellipse">
            <a:avLst/>
          </a:prstGeom>
          <a:noFill/>
          <a:ln w="444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6619740" y="4649273"/>
            <a:ext cx="978795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7598535" y="4326107"/>
            <a:ext cx="3464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002060"/>
                </a:solidFill>
              </a:rPr>
              <a:t>La mayoría como elemento de apoyo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13" name="Flecha derecha 12"/>
          <p:cNvSpPr/>
          <p:nvPr/>
        </p:nvSpPr>
        <p:spPr>
          <a:xfrm>
            <a:off x="199622" y="2346594"/>
            <a:ext cx="772732" cy="412377"/>
          </a:xfrm>
          <a:prstGeom prst="rightArrow">
            <a:avLst/>
          </a:prstGeom>
          <a:solidFill>
            <a:srgbClr val="DADA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Flecha derecha 13"/>
          <p:cNvSpPr/>
          <p:nvPr/>
        </p:nvSpPr>
        <p:spPr>
          <a:xfrm>
            <a:off x="175943" y="4326107"/>
            <a:ext cx="772732" cy="412377"/>
          </a:xfrm>
          <a:prstGeom prst="rightArrow">
            <a:avLst/>
          </a:prstGeom>
          <a:solidFill>
            <a:srgbClr val="DADA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Flecha derecha 14"/>
          <p:cNvSpPr/>
          <p:nvPr/>
        </p:nvSpPr>
        <p:spPr>
          <a:xfrm>
            <a:off x="294032" y="5716073"/>
            <a:ext cx="772732" cy="412377"/>
          </a:xfrm>
          <a:prstGeom prst="rightArrow">
            <a:avLst/>
          </a:prstGeom>
          <a:solidFill>
            <a:srgbClr val="DADA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54787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121577"/>
            <a:ext cx="9720072" cy="1499616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Otros cuidados</a:t>
            </a:r>
            <a:endParaRPr lang="es-E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829424778"/>
              </p:ext>
            </p:extLst>
          </p:nvPr>
        </p:nvGraphicFramePr>
        <p:xfrm>
          <a:off x="1204432" y="1093158"/>
          <a:ext cx="6986531" cy="594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4086"/>
                <a:gridCol w="2012036"/>
                <a:gridCol w="1130409"/>
              </a:tblGrid>
              <a:tr h="1813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 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Nº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92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Oxígeno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10%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892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Dieta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30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97%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892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Diabéticos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10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32%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892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Insulina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10%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892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Heparina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0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0%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892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Sintrom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6%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84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Administrar medicación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31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100%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892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Hipertensión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26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84%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892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Obesidad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14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45%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892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Cambios posturales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9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29%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892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Con sonda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3%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838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Control analíticas Resi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25;</a:t>
                      </a:r>
                      <a:r>
                        <a:rPr lang="es-ES" sz="2000" baseline="0" dirty="0" smtClean="0">
                          <a:effectLst/>
                        </a:rPr>
                        <a:t> </a:t>
                      </a:r>
                      <a:r>
                        <a:rPr lang="es-ES" sz="2000" dirty="0" smtClean="0">
                          <a:effectLst/>
                        </a:rPr>
                        <a:t>16 </a:t>
                      </a:r>
                      <a:r>
                        <a:rPr lang="es-ES" sz="2000" dirty="0">
                          <a:effectLst/>
                        </a:rPr>
                        <a:t>Res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81%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6" name="Elipse 5"/>
          <p:cNvSpPr/>
          <p:nvPr/>
        </p:nvSpPr>
        <p:spPr>
          <a:xfrm>
            <a:off x="7012479" y="4026761"/>
            <a:ext cx="841486" cy="422031"/>
          </a:xfrm>
          <a:prstGeom prst="ellipse">
            <a:avLst/>
          </a:prstGeom>
          <a:noFill/>
          <a:ln w="444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/>
          <p:cNvSpPr/>
          <p:nvPr/>
        </p:nvSpPr>
        <p:spPr>
          <a:xfrm>
            <a:off x="7012479" y="4448792"/>
            <a:ext cx="661182" cy="422031"/>
          </a:xfrm>
          <a:prstGeom prst="ellipse">
            <a:avLst/>
          </a:prstGeom>
          <a:noFill/>
          <a:ln w="444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/>
          <p:cNvSpPr/>
          <p:nvPr/>
        </p:nvSpPr>
        <p:spPr>
          <a:xfrm>
            <a:off x="7012479" y="1934095"/>
            <a:ext cx="661182" cy="422031"/>
          </a:xfrm>
          <a:prstGeom prst="ellipse">
            <a:avLst/>
          </a:prstGeom>
          <a:noFill/>
          <a:ln w="444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lipse 8"/>
          <p:cNvSpPr/>
          <p:nvPr/>
        </p:nvSpPr>
        <p:spPr>
          <a:xfrm>
            <a:off x="7012479" y="4870823"/>
            <a:ext cx="661182" cy="422031"/>
          </a:xfrm>
          <a:prstGeom prst="ellipse">
            <a:avLst/>
          </a:prstGeom>
          <a:noFill/>
          <a:ln w="444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 derecha 9"/>
          <p:cNvSpPr/>
          <p:nvPr/>
        </p:nvSpPr>
        <p:spPr>
          <a:xfrm>
            <a:off x="251396" y="2356126"/>
            <a:ext cx="772732" cy="412377"/>
          </a:xfrm>
          <a:prstGeom prst="rightArrow">
            <a:avLst/>
          </a:prstGeom>
          <a:solidFill>
            <a:srgbClr val="DADA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Flecha derecha 10"/>
          <p:cNvSpPr/>
          <p:nvPr/>
        </p:nvSpPr>
        <p:spPr>
          <a:xfrm>
            <a:off x="251396" y="4365857"/>
            <a:ext cx="772732" cy="412377"/>
          </a:xfrm>
          <a:prstGeom prst="rightArrow">
            <a:avLst/>
          </a:prstGeom>
          <a:solidFill>
            <a:srgbClr val="DADA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39872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11369" y="412124"/>
            <a:ext cx="10676586" cy="6078827"/>
          </a:xfrm>
        </p:spPr>
        <p:txBody>
          <a:bodyPr/>
          <a:lstStyle/>
          <a:p>
            <a:r>
              <a:rPr lang="es-E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TRASLADO A CENTRO SANITARIO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3200" u="sng" dirty="0" smtClean="0"/>
              <a:t>Consultas con especialistas (8 residentes)   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400" dirty="0" smtClean="0"/>
              <a:t>Total: 31     (29%)</a:t>
            </a:r>
          </a:p>
          <a:p>
            <a:pPr marL="310896" lvl="2" indent="0">
              <a:lnSpc>
                <a:spcPct val="100000"/>
              </a:lnSpc>
              <a:buNone/>
            </a:pPr>
            <a:endParaRPr lang="es-E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s-ES" sz="3200" u="sng" dirty="0" smtClean="0"/>
              <a:t>Urgencias registradas (16 residentes)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400" dirty="0" smtClean="0"/>
              <a:t>Total: 24     (77%)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</a:rPr>
              <a:t>Urgencias Centro de salud			18	(75%)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</a:rPr>
              <a:t>Urgencias atendidas por el MAP			6	(25%)</a:t>
            </a:r>
          </a:p>
          <a:p>
            <a:pPr lvl="6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</a:rPr>
              <a:t>Urgencias resueltas en el centro		12	(50%)</a:t>
            </a:r>
          </a:p>
          <a:p>
            <a:pPr lvl="6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</a:rPr>
              <a:t>Urgencias resueltas por UVI  móvil		1	(4%)</a:t>
            </a:r>
          </a:p>
          <a:p>
            <a:pPr lvl="6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</a:rPr>
              <a:t>Urgencias hospitalarias (9 </a:t>
            </a:r>
            <a:r>
              <a:rPr lang="es-ES" sz="2400" b="1" dirty="0" err="1" smtClean="0">
                <a:solidFill>
                  <a:schemeClr val="accent1">
                    <a:lumMod val="50000"/>
                  </a:schemeClr>
                </a:solidFill>
              </a:rPr>
              <a:t>resid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</a:rPr>
              <a:t>)		11	(46%)</a:t>
            </a:r>
          </a:p>
          <a:p>
            <a:pPr lvl="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2400" b="1" dirty="0" smtClean="0"/>
              <a:t>Ingresos hospitalarios  (8 </a:t>
            </a:r>
            <a:r>
              <a:rPr lang="es-ES" sz="2400" b="1" dirty="0" err="1" smtClean="0"/>
              <a:t>resid</a:t>
            </a:r>
            <a:r>
              <a:rPr lang="es-ES" sz="2400" b="1" dirty="0" smtClean="0"/>
              <a:t>)		10	(42%)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240867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40501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237486"/>
            <a:ext cx="9720072" cy="1499616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1. RECURSOS HUMANOS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024127" y="1737102"/>
            <a:ext cx="9720073" cy="4023360"/>
          </a:xfrm>
        </p:spPr>
        <p:txBody>
          <a:bodyPr/>
          <a:lstStyle/>
          <a:p>
            <a:r>
              <a:rPr lang="es-ES" dirty="0" smtClean="0"/>
              <a:t>* Se ha aumentado 20 horas de apoyo por un auxiliar</a:t>
            </a:r>
          </a:p>
          <a:p>
            <a:r>
              <a:rPr lang="es-ES" dirty="0" smtClean="0"/>
              <a:t>* Se ha asistido a 3 actividades de formación:</a:t>
            </a:r>
            <a:endParaRPr lang="es-ES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0781776"/>
              </p:ext>
            </p:extLst>
          </p:nvPr>
        </p:nvGraphicFramePr>
        <p:xfrm>
          <a:off x="1024126" y="2867886"/>
          <a:ext cx="10515343" cy="3596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07722"/>
                <a:gridCol w="7275037"/>
                <a:gridCol w="1532584"/>
              </a:tblGrid>
              <a:tr h="415399">
                <a:tc>
                  <a:txBody>
                    <a:bodyPr/>
                    <a:lstStyle/>
                    <a:p>
                      <a:r>
                        <a:rPr lang="es-ES" dirty="0" smtClean="0"/>
                        <a:t>FECHA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ASISTENTES</a:t>
                      </a:r>
                      <a:endParaRPr lang="es-ES" dirty="0"/>
                    </a:p>
                  </a:txBody>
                  <a:tcPr/>
                </a:tc>
              </a:tr>
              <a:tr h="726948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26 Marzo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Avances en la prevención de UPP. </a:t>
                      </a:r>
                      <a:endParaRPr lang="es-ES" sz="2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Reposicionamiento y calidad de vida. C.E.A.P.A.T.   Madrid</a:t>
                      </a:r>
                      <a:endParaRPr lang="es-E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err="1" smtClean="0"/>
                        <a:t>Puri</a:t>
                      </a:r>
                      <a:r>
                        <a:rPr lang="es-ES" sz="2000" dirty="0" smtClean="0"/>
                        <a:t>,</a:t>
                      </a:r>
                      <a:r>
                        <a:rPr lang="es-ES" sz="2000" baseline="0" dirty="0" smtClean="0"/>
                        <a:t> Sara y Mario</a:t>
                      </a:r>
                      <a:endParaRPr lang="es-ES" sz="2000" dirty="0"/>
                    </a:p>
                  </a:txBody>
                  <a:tcPr/>
                </a:tc>
              </a:tr>
              <a:tr h="732348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15 y</a:t>
                      </a:r>
                      <a:r>
                        <a:rPr lang="es-ES" sz="2000" baseline="0" dirty="0" smtClean="0"/>
                        <a:t> 16 Abril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Jornadas del Alzheimer San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Camilio</a:t>
                      </a:r>
                      <a:endParaRPr lang="es-ES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de Humanización de la Salud (Madrid)</a:t>
                      </a:r>
                      <a:endParaRPr lang="es-E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Sara y Pilar</a:t>
                      </a:r>
                      <a:endParaRPr lang="es-ES" sz="2000" dirty="0"/>
                    </a:p>
                  </a:txBody>
                  <a:tcPr/>
                </a:tc>
              </a:tr>
              <a:tr h="1038497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28 Septiembre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Prevención y tratamiento de UPP. </a:t>
                      </a:r>
                    </a:p>
                    <a:p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Actualización en toma de constantes y movilizaciones</a:t>
                      </a:r>
                    </a:p>
                    <a:p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Residencia San Bartolomé Tembleque</a:t>
                      </a:r>
                      <a:endParaRPr lang="es-E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Todo el personal</a:t>
                      </a:r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1556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xmlns="" val="691871111"/>
              </p:ext>
            </p:extLst>
          </p:nvPr>
        </p:nvGraphicFramePr>
        <p:xfrm>
          <a:off x="5120640" y="2910624"/>
          <a:ext cx="6949438" cy="3762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5588" y="422031"/>
            <a:ext cx="11324491" cy="524724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400" b="1" dirty="0"/>
              <a:t>Reuniones del Equipo de Valoración: </a:t>
            </a:r>
            <a:r>
              <a:rPr lang="es-ES" sz="2400" dirty="0" smtClean="0"/>
              <a:t>36  (1 </a:t>
            </a:r>
            <a:r>
              <a:rPr lang="es-ES" sz="2400" dirty="0"/>
              <a:t>por semana</a:t>
            </a:r>
            <a:r>
              <a:rPr lang="es-ES" sz="2400" dirty="0" smtClean="0"/>
              <a:t>) </a:t>
            </a:r>
          </a:p>
          <a:p>
            <a:pPr marL="173736" lvl="1" indent="0">
              <a:lnSpc>
                <a:spcPct val="150000"/>
              </a:lnSpc>
              <a:buNone/>
            </a:pPr>
            <a:r>
              <a:rPr lang="es-ES" sz="2000" dirty="0"/>
              <a:t>	</a:t>
            </a:r>
            <a:r>
              <a:rPr lang="es-ES" sz="2000" dirty="0" smtClean="0"/>
              <a:t>					</a:t>
            </a:r>
            <a:r>
              <a:rPr lang="es-ES" sz="2400" dirty="0" smtClean="0"/>
              <a:t>      25 (planes de acompañamiento)</a:t>
            </a:r>
            <a:endParaRPr lang="es-ES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400" b="1" dirty="0" smtClean="0"/>
              <a:t>Supervisiones/Formación </a:t>
            </a:r>
            <a:r>
              <a:rPr lang="es-ES" sz="2400" b="1" dirty="0"/>
              <a:t>y Asesoramiento Cicerón-Tembleque: </a:t>
            </a:r>
            <a:r>
              <a:rPr lang="es-ES" sz="2400" b="1" dirty="0" smtClean="0"/>
              <a:t>total </a:t>
            </a:r>
            <a:r>
              <a:rPr lang="es-ES" sz="2400" b="1" dirty="0"/>
              <a:t>21</a:t>
            </a:r>
            <a:endParaRPr lang="es-ES" sz="2400" dirty="0"/>
          </a:p>
          <a:p>
            <a:pPr lvl="4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000" dirty="0" smtClean="0"/>
              <a:t>Sesiones </a:t>
            </a:r>
            <a:r>
              <a:rPr lang="es-ES" sz="2000" dirty="0"/>
              <a:t>con visita formación/ supervisión : </a:t>
            </a:r>
            <a:r>
              <a:rPr lang="es-ES" sz="2000" dirty="0" smtClean="0"/>
              <a:t>17</a:t>
            </a:r>
          </a:p>
          <a:p>
            <a:pPr lvl="4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000" dirty="0" smtClean="0"/>
              <a:t>Asamblea </a:t>
            </a:r>
            <a:r>
              <a:rPr lang="es-ES" sz="2000" dirty="0"/>
              <a:t>de convivientes: </a:t>
            </a:r>
            <a:r>
              <a:rPr lang="es-ES" sz="2000" dirty="0" smtClean="0"/>
              <a:t>1</a:t>
            </a:r>
          </a:p>
          <a:p>
            <a:pPr lvl="4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000" dirty="0" smtClean="0"/>
              <a:t>Asamblea </a:t>
            </a:r>
            <a:r>
              <a:rPr lang="es-ES" sz="2000" dirty="0"/>
              <a:t>familiares: </a:t>
            </a:r>
            <a:r>
              <a:rPr lang="es-ES" sz="2000" dirty="0" smtClean="0"/>
              <a:t>1</a:t>
            </a:r>
          </a:p>
          <a:p>
            <a:pPr lvl="4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000" dirty="0" smtClean="0"/>
              <a:t>Asamblea </a:t>
            </a:r>
            <a:r>
              <a:rPr lang="es-ES" sz="2000" dirty="0"/>
              <a:t>de trabajadores: </a:t>
            </a:r>
            <a:r>
              <a:rPr lang="es-ES" sz="2000" dirty="0" smtClean="0"/>
              <a:t>1</a:t>
            </a:r>
          </a:p>
          <a:p>
            <a:pPr lvl="4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000" dirty="0" smtClean="0"/>
              <a:t>Formación</a:t>
            </a:r>
            <a:r>
              <a:rPr lang="es-ES" sz="2000" dirty="0"/>
              <a:t>: </a:t>
            </a:r>
            <a:r>
              <a:rPr lang="es-ES" sz="2000" dirty="0" smtClean="0"/>
              <a:t>1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xmlns="" val="221518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8533" y="225598"/>
            <a:ext cx="9720072" cy="1499616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2. Perfil socio-demográfico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3" name="Gráfico 22"/>
          <p:cNvGraphicFramePr/>
          <p:nvPr>
            <p:extLst>
              <p:ext uri="{D42A27DB-BD31-4B8C-83A1-F6EECF244321}">
                <p14:modId xmlns:p14="http://schemas.microsoft.com/office/powerpoint/2010/main" xmlns="" val="109260309"/>
              </p:ext>
            </p:extLst>
          </p:nvPr>
        </p:nvGraphicFramePr>
        <p:xfrm>
          <a:off x="924113" y="1078725"/>
          <a:ext cx="9748911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CuadroTexto 24"/>
          <p:cNvSpPr txBox="1"/>
          <p:nvPr/>
        </p:nvSpPr>
        <p:spPr>
          <a:xfrm>
            <a:off x="8327678" y="3013657"/>
            <a:ext cx="3510217" cy="830997"/>
          </a:xfrm>
          <a:prstGeom prst="rect">
            <a:avLst/>
          </a:prstGeom>
          <a:ln>
            <a:solidFill>
              <a:srgbClr val="002060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EDAD MEDIA: </a:t>
            </a:r>
          </a:p>
          <a:p>
            <a:pPr algn="ctr"/>
            <a:r>
              <a:rPr lang="es-E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88,5 años</a:t>
            </a:r>
            <a:endParaRPr lang="es-E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980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38226607"/>
              </p:ext>
            </p:extLst>
          </p:nvPr>
        </p:nvGraphicFramePr>
        <p:xfrm>
          <a:off x="616514" y="871385"/>
          <a:ext cx="11116140" cy="5782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23937" y="0"/>
            <a:ext cx="9720072" cy="1499616"/>
          </a:xfrm>
        </p:spPr>
        <p:txBody>
          <a:bodyPr>
            <a:normAutofit/>
          </a:bodyPr>
          <a:lstStyle/>
          <a:p>
            <a:r>
              <a:rPr lang="es-ES" sz="44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s-ES" sz="4400" b="1" dirty="0" smtClean="0">
                <a:solidFill>
                  <a:schemeClr val="accent1">
                    <a:lumMod val="50000"/>
                  </a:schemeClr>
                </a:solidFill>
              </a:rPr>
              <a:t>. Valoración </a:t>
            </a:r>
            <a:r>
              <a:rPr lang="es-ES" sz="4400" b="1" dirty="0" err="1" smtClean="0">
                <a:solidFill>
                  <a:schemeClr val="accent1">
                    <a:lumMod val="50000"/>
                  </a:schemeClr>
                </a:solidFill>
              </a:rPr>
              <a:t>sociosanitaria</a:t>
            </a:r>
            <a:endParaRPr lang="es-ES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8525022" y="970671"/>
            <a:ext cx="14067" cy="568332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69738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7" y="768096"/>
            <a:ext cx="10888831" cy="59647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s-ES" sz="5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UPPs</a:t>
            </a:r>
            <a:r>
              <a:rPr lang="es-ES" sz="5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heridas:</a:t>
            </a:r>
            <a:r>
              <a:rPr lang="es-ES" sz="5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5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s-ES" sz="2700" dirty="0" smtClean="0"/>
              <a:t>TOTAL</a:t>
            </a:r>
            <a:r>
              <a:rPr lang="es-ES" sz="2700" dirty="0"/>
              <a:t>: </a:t>
            </a:r>
            <a:r>
              <a:rPr lang="es-ES" sz="2700" dirty="0" smtClean="0"/>
              <a:t>37   18 </a:t>
            </a:r>
            <a:r>
              <a:rPr lang="es-ES" sz="2700" cap="none" dirty="0" smtClean="0"/>
              <a:t>(</a:t>
            </a:r>
            <a:r>
              <a:rPr lang="es-ES" sz="2700" cap="none" dirty="0" err="1" smtClean="0"/>
              <a:t>conviviventes</a:t>
            </a:r>
            <a:r>
              <a:rPr lang="es-ES" sz="2700" cap="none" dirty="0" smtClean="0"/>
              <a:t>)</a:t>
            </a:r>
            <a:r>
              <a:rPr lang="es-ES" sz="2700" dirty="0"/>
              <a:t/>
            </a:r>
            <a:br>
              <a:rPr lang="es-ES" sz="2700" dirty="0"/>
            </a:br>
            <a:endParaRPr lang="es-ES" sz="27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1364566"/>
            <a:ext cx="9720073" cy="49447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r>
              <a:rPr lang="es-ES" sz="2400" b="1" u="sng" dirty="0" smtClean="0">
                <a:solidFill>
                  <a:srgbClr val="002060"/>
                </a:solidFill>
              </a:rPr>
              <a:t>17 </a:t>
            </a:r>
            <a:r>
              <a:rPr lang="es-ES" sz="2400" b="1" u="sng" dirty="0">
                <a:solidFill>
                  <a:srgbClr val="002060"/>
                </a:solidFill>
              </a:rPr>
              <a:t>(</a:t>
            </a:r>
            <a:r>
              <a:rPr lang="es-ES" sz="2400" b="1" u="sng" dirty="0" err="1">
                <a:solidFill>
                  <a:srgbClr val="002060"/>
                </a:solidFill>
              </a:rPr>
              <a:t>upps</a:t>
            </a:r>
            <a:r>
              <a:rPr lang="es-ES" sz="2400" b="1" u="sng" dirty="0">
                <a:solidFill>
                  <a:srgbClr val="002060"/>
                </a:solidFill>
              </a:rPr>
              <a:t>) </a:t>
            </a:r>
            <a:r>
              <a:rPr lang="es-ES" sz="2400" b="1" u="sng" dirty="0" smtClean="0">
                <a:solidFill>
                  <a:srgbClr val="002060"/>
                </a:solidFill>
              </a:rPr>
              <a:t>en 9 residentes:</a:t>
            </a:r>
            <a:endParaRPr lang="es-ES" sz="2400" b="1" u="sng" dirty="0">
              <a:solidFill>
                <a:srgbClr val="002060"/>
              </a:solidFill>
            </a:endParaRPr>
          </a:p>
          <a:p>
            <a:r>
              <a:rPr lang="es-ES" dirty="0"/>
              <a:t>      Sacro:7</a:t>
            </a:r>
          </a:p>
          <a:p>
            <a:r>
              <a:rPr lang="es-ES" dirty="0"/>
              <a:t>      </a:t>
            </a:r>
            <a:r>
              <a:rPr lang="es-ES" dirty="0" err="1"/>
              <a:t>Trocanter</a:t>
            </a:r>
            <a:r>
              <a:rPr lang="es-ES" dirty="0"/>
              <a:t> </a:t>
            </a:r>
            <a:r>
              <a:rPr lang="es-ES" dirty="0" smtClean="0"/>
              <a:t>derecho:1</a:t>
            </a:r>
            <a:endParaRPr lang="es-ES" dirty="0"/>
          </a:p>
          <a:p>
            <a:r>
              <a:rPr lang="es-ES" dirty="0"/>
              <a:t>      </a:t>
            </a:r>
            <a:r>
              <a:rPr lang="es-ES" dirty="0" err="1"/>
              <a:t>Trocanter</a:t>
            </a:r>
            <a:r>
              <a:rPr lang="es-ES" dirty="0"/>
              <a:t> izquierdo: 2</a:t>
            </a:r>
          </a:p>
          <a:p>
            <a:r>
              <a:rPr lang="es-ES" dirty="0"/>
              <a:t>      </a:t>
            </a:r>
            <a:r>
              <a:rPr lang="es-ES" dirty="0" err="1"/>
              <a:t>Maleolo</a:t>
            </a:r>
            <a:r>
              <a:rPr lang="es-ES" dirty="0"/>
              <a:t> </a:t>
            </a:r>
            <a:r>
              <a:rPr lang="es-ES" dirty="0" smtClean="0"/>
              <a:t>externo derecho</a:t>
            </a:r>
            <a:r>
              <a:rPr lang="es-ES" dirty="0"/>
              <a:t>: 2</a:t>
            </a:r>
          </a:p>
          <a:p>
            <a:r>
              <a:rPr lang="es-ES" dirty="0"/>
              <a:t>      </a:t>
            </a:r>
            <a:r>
              <a:rPr lang="es-ES" dirty="0" err="1"/>
              <a:t>Maleolo</a:t>
            </a:r>
            <a:r>
              <a:rPr lang="es-ES" dirty="0"/>
              <a:t> </a:t>
            </a:r>
            <a:r>
              <a:rPr lang="es-ES" dirty="0" smtClean="0"/>
              <a:t>externo izquierdo: </a:t>
            </a:r>
            <a:r>
              <a:rPr lang="es-ES" dirty="0"/>
              <a:t>2</a:t>
            </a:r>
          </a:p>
          <a:p>
            <a:r>
              <a:rPr lang="es-ES" dirty="0"/>
              <a:t>      Talón </a:t>
            </a:r>
            <a:r>
              <a:rPr lang="es-ES" dirty="0" smtClean="0"/>
              <a:t>derecho</a:t>
            </a:r>
            <a:r>
              <a:rPr lang="es-ES" dirty="0"/>
              <a:t>: 2</a:t>
            </a:r>
          </a:p>
          <a:p>
            <a:r>
              <a:rPr lang="es-ES" dirty="0"/>
              <a:t>      Talón </a:t>
            </a:r>
            <a:r>
              <a:rPr lang="es-ES" dirty="0" smtClean="0"/>
              <a:t>izquierdo: 1</a:t>
            </a:r>
          </a:p>
          <a:p>
            <a:r>
              <a:rPr lang="es-ES" sz="2400" b="1" u="sng" dirty="0" smtClean="0">
                <a:solidFill>
                  <a:srgbClr val="002060"/>
                </a:solidFill>
              </a:rPr>
              <a:t>1 </a:t>
            </a:r>
            <a:r>
              <a:rPr lang="es-ES" sz="2400" b="1" u="sng" dirty="0">
                <a:solidFill>
                  <a:srgbClr val="002060"/>
                </a:solidFill>
              </a:rPr>
              <a:t>(</a:t>
            </a:r>
            <a:r>
              <a:rPr lang="es-ES" sz="2400" b="1" u="sng" dirty="0" smtClean="0">
                <a:solidFill>
                  <a:srgbClr val="002060"/>
                </a:solidFill>
              </a:rPr>
              <a:t>úlcera vascular)</a:t>
            </a:r>
            <a:endParaRPr lang="es-ES" sz="2400" b="1" u="sng" dirty="0">
              <a:solidFill>
                <a:srgbClr val="002060"/>
              </a:solidFill>
            </a:endParaRPr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7146387" y="1181686"/>
            <a:ext cx="410424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s-ES" sz="2200" dirty="0"/>
          </a:p>
          <a:p>
            <a:pPr>
              <a:lnSpc>
                <a:spcPct val="150000"/>
              </a:lnSpc>
            </a:pPr>
            <a:r>
              <a:rPr lang="es-ES" sz="2400" b="1" u="sng" dirty="0" smtClean="0">
                <a:solidFill>
                  <a:srgbClr val="002060"/>
                </a:solidFill>
              </a:rPr>
              <a:t>3 </a:t>
            </a:r>
            <a:r>
              <a:rPr lang="es-ES" sz="2400" b="1" u="sng" dirty="0">
                <a:solidFill>
                  <a:srgbClr val="002060"/>
                </a:solidFill>
              </a:rPr>
              <a:t>(Heridas quirúrgicas</a:t>
            </a:r>
            <a:r>
              <a:rPr lang="es-ES" sz="2400" b="1" u="sng" dirty="0" smtClean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endParaRPr lang="es-ES" sz="2200" b="1" u="sng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2400" b="1" u="sng" dirty="0">
                <a:solidFill>
                  <a:srgbClr val="002060"/>
                </a:solidFill>
              </a:rPr>
              <a:t>16 (Heridas) </a:t>
            </a:r>
            <a:r>
              <a:rPr lang="es-ES" sz="2400" b="1" u="sng" dirty="0" smtClean="0">
                <a:solidFill>
                  <a:srgbClr val="002060"/>
                </a:solidFill>
              </a:rPr>
              <a:t>16 </a:t>
            </a:r>
            <a:r>
              <a:rPr lang="es-ES" sz="2400" b="1" u="sng" dirty="0">
                <a:solidFill>
                  <a:srgbClr val="002060"/>
                </a:solidFill>
              </a:rPr>
              <a:t>residentes</a:t>
            </a:r>
          </a:p>
          <a:p>
            <a:pPr>
              <a:lnSpc>
                <a:spcPct val="150000"/>
              </a:lnSpc>
            </a:pPr>
            <a:r>
              <a:rPr lang="es-ES" sz="2200" dirty="0"/>
              <a:t>      Por </a:t>
            </a:r>
            <a:r>
              <a:rPr lang="es-ES" sz="2200" dirty="0" smtClean="0"/>
              <a:t>traumatismos: </a:t>
            </a:r>
            <a:r>
              <a:rPr lang="es-ES" sz="2200" dirty="0"/>
              <a:t>9</a:t>
            </a:r>
          </a:p>
          <a:p>
            <a:pPr>
              <a:lnSpc>
                <a:spcPct val="150000"/>
              </a:lnSpc>
            </a:pPr>
            <a:r>
              <a:rPr lang="es-ES" sz="2200" dirty="0"/>
              <a:t>      Otras: 7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43412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3830" y="546579"/>
            <a:ext cx="9720072" cy="1499616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Caídas              </a:t>
            </a:r>
            <a:r>
              <a:rPr lang="es-ES" sz="2700" b="1" dirty="0" smtClean="0"/>
              <a:t>TOTAL</a:t>
            </a:r>
            <a:r>
              <a:rPr lang="es-ES" sz="2700" b="1" dirty="0"/>
              <a:t>: </a:t>
            </a:r>
            <a:r>
              <a:rPr lang="es-ES" sz="2700" b="1" dirty="0" smtClean="0"/>
              <a:t>43   15 </a:t>
            </a:r>
            <a:r>
              <a:rPr lang="es-ES" sz="2700" b="1" cap="none" dirty="0"/>
              <a:t>(</a:t>
            </a:r>
            <a:r>
              <a:rPr lang="es-ES" sz="2700" b="1" cap="none" dirty="0" err="1"/>
              <a:t>conviviventes</a:t>
            </a:r>
            <a:r>
              <a:rPr lang="es-ES" sz="2700" b="1" cap="none" dirty="0"/>
              <a:t>)</a:t>
            </a:r>
            <a:r>
              <a:rPr lang="es-ES" sz="5400" dirty="0"/>
              <a:t/>
            </a:r>
            <a:br>
              <a:rPr lang="es-ES" sz="5400" dirty="0"/>
            </a:br>
            <a:r>
              <a:rPr lang="es-E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6649" y="2046195"/>
            <a:ext cx="5369351" cy="402272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083380" y="2176530"/>
            <a:ext cx="36790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1º puesto: 17 caídas</a:t>
            </a:r>
          </a:p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7083380" y="2822861"/>
            <a:ext cx="36790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s-ES" sz="2400" b="1" dirty="0" smtClean="0">
                <a:solidFill>
                  <a:schemeClr val="accent2">
                    <a:lumMod val="50000"/>
                  </a:schemeClr>
                </a:solidFill>
              </a:rPr>
              <a:t>º puesto: 9 caídas</a:t>
            </a:r>
          </a:p>
          <a:p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7083378" y="3472782"/>
            <a:ext cx="38507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s-ES" sz="2400" b="1" dirty="0" smtClean="0">
                <a:solidFill>
                  <a:schemeClr val="accent2">
                    <a:lumMod val="50000"/>
                  </a:schemeClr>
                </a:solidFill>
              </a:rPr>
              <a:t>º puesto: 4 caídas</a:t>
            </a:r>
          </a:p>
          <a:p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7083378" y="4088334"/>
            <a:ext cx="36790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s-ES" sz="2400" b="1" dirty="0" smtClean="0">
                <a:solidFill>
                  <a:schemeClr val="accent2">
                    <a:lumMod val="50000"/>
                  </a:schemeClr>
                </a:solidFill>
              </a:rPr>
              <a:t>º puesto: 2 caídas</a:t>
            </a:r>
          </a:p>
          <a:p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7083380" y="4645922"/>
            <a:ext cx="38507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es-ES" sz="2400" b="1" dirty="0" smtClean="0">
                <a:solidFill>
                  <a:schemeClr val="accent2">
                    <a:lumMod val="50000"/>
                  </a:schemeClr>
                </a:solidFill>
              </a:rPr>
              <a:t>º puesto: 2 caídas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64003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05187" y="312200"/>
            <a:ext cx="5067579" cy="788152"/>
          </a:xfrm>
        </p:spPr>
        <p:txBody>
          <a:bodyPr>
            <a:normAutofit/>
          </a:bodyPr>
          <a:lstStyle/>
          <a:p>
            <a:r>
              <a:rPr lang="es-ES" sz="2600" b="1" dirty="0" smtClean="0"/>
              <a:t>Descripción de las caídas</a:t>
            </a:r>
            <a:endParaRPr lang="es-ES" sz="26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05186" y="1243392"/>
            <a:ext cx="5067580" cy="2171244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s-ES" dirty="0"/>
              <a:t>A</a:t>
            </a:r>
            <a:r>
              <a:rPr lang="es-ES" dirty="0" smtClean="0"/>
              <a:t>l hacer la transferencia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dirty="0" smtClean="0"/>
              <a:t>Al hacer movimientos bruscos (agacharse, girarse,…)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dirty="0" smtClean="0"/>
              <a:t>Medir mal las distancias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805186" y="3557676"/>
            <a:ext cx="5067580" cy="822960"/>
          </a:xfrm>
        </p:spPr>
        <p:txBody>
          <a:bodyPr>
            <a:normAutofit/>
          </a:bodyPr>
          <a:lstStyle/>
          <a:p>
            <a:r>
              <a:rPr lang="es-ES" sz="2600" b="1" dirty="0" smtClean="0"/>
              <a:t>Causas</a:t>
            </a:r>
            <a:endParaRPr lang="es-ES" sz="2600" b="1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805186" y="4380636"/>
            <a:ext cx="5067580" cy="211395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Perdida de equilibrio, inestabilidad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Disminución de fuerza en MMII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P</a:t>
            </a:r>
            <a:r>
              <a:rPr lang="es-ES" dirty="0" smtClean="0"/>
              <a:t>roblemas de pequeño vaso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439435" y="456827"/>
            <a:ext cx="5203065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smtClean="0">
                <a:solidFill>
                  <a:schemeClr val="accent1"/>
                </a:solidFill>
              </a:rPr>
              <a:t>Propuestas</a:t>
            </a:r>
          </a:p>
          <a:p>
            <a:endParaRPr lang="es-ES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200" dirty="0" smtClean="0"/>
              <a:t>Avisar a la auxiliar para que ayude en las transferencias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200" dirty="0" smtClean="0"/>
              <a:t>No realizar movimientos bruscos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200" dirty="0" smtClean="0"/>
              <a:t>Pinza “</a:t>
            </a:r>
            <a:r>
              <a:rPr lang="es-ES" sz="2200" dirty="0" err="1" smtClean="0"/>
              <a:t>recogetodo</a:t>
            </a:r>
            <a:r>
              <a:rPr lang="es-ES" sz="2200" dirty="0" smtClean="0"/>
              <a:t>”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200" dirty="0" smtClean="0"/>
              <a:t>Aumentar actividad física para mantener la movilidad (paseos, gimnasio,…)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dirty="0" smtClean="0"/>
          </a:p>
          <a:p>
            <a:endParaRPr lang="es-ES" dirty="0"/>
          </a:p>
          <a:p>
            <a:r>
              <a:rPr lang="es-ES" sz="2600" b="1" dirty="0" smtClean="0">
                <a:solidFill>
                  <a:schemeClr val="accent1"/>
                </a:solidFill>
              </a:rPr>
              <a:t>Consecuencias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200" dirty="0" smtClean="0"/>
              <a:t>2 Fracturas (</a:t>
            </a:r>
            <a:r>
              <a:rPr lang="es-ES" sz="2200" dirty="0" err="1" smtClean="0"/>
              <a:t>femur</a:t>
            </a:r>
            <a:r>
              <a:rPr lang="es-ES" sz="2200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200" dirty="0" smtClean="0"/>
              <a:t>Heridas</a:t>
            </a: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xmlns="" val="2843074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76159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solidFill>
                  <a:schemeClr val="accent1">
                    <a:lumMod val="50000"/>
                  </a:schemeClr>
                </a:solidFill>
              </a:rPr>
              <a:t>VALORACIÓN DE ENFERMERÍA</a:t>
            </a:r>
            <a:endParaRPr lang="es-ES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6" name="Marcador de contenido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66973168"/>
              </p:ext>
            </p:extLst>
          </p:nvPr>
        </p:nvGraphicFramePr>
        <p:xfrm>
          <a:off x="590843" y="1661376"/>
          <a:ext cx="10972799" cy="4880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Conector recto 3"/>
          <p:cNvCxnSpPr/>
          <p:nvPr/>
        </p:nvCxnSpPr>
        <p:spPr>
          <a:xfrm>
            <a:off x="8356210" y="1548854"/>
            <a:ext cx="14067" cy="4992624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85531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464</TotalTime>
  <Words>796</Words>
  <Application>Microsoft Office PowerPoint</Application>
  <PresentationFormat>Personalizado</PresentationFormat>
  <Paragraphs>334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Integral</vt:lpstr>
      <vt:lpstr>MEMORIA AÑO 2015</vt:lpstr>
      <vt:lpstr>1. RECURSOS HUMANOS</vt:lpstr>
      <vt:lpstr>Diapositiva 3</vt:lpstr>
      <vt:lpstr>2. Perfil socio-demográfico</vt:lpstr>
      <vt:lpstr>3. Valoración sociosanitaria</vt:lpstr>
      <vt:lpstr>UPPs y heridas:         TOTAL: 37   18 (conviviventes) </vt:lpstr>
      <vt:lpstr>Caídas              TOTAL: 43   15 (conviviventes)  </vt:lpstr>
      <vt:lpstr>Diapositiva 8</vt:lpstr>
      <vt:lpstr>VALORACIÓN DE ENFERMERÍA</vt:lpstr>
      <vt:lpstr>Diapositiva 10</vt:lpstr>
      <vt:lpstr>VALORACIÓN FUNCIONAL</vt:lpstr>
      <vt:lpstr>Diapositiva 12</vt:lpstr>
      <vt:lpstr>Valoración psicosocial</vt:lpstr>
      <vt:lpstr>Diapositiva 14</vt:lpstr>
      <vt:lpstr>Otros cuidados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 AÑO 2015</dc:title>
  <dc:creator>Sara Perea Domínguez</dc:creator>
  <cp:lastModifiedBy>Sara</cp:lastModifiedBy>
  <cp:revision>36</cp:revision>
  <dcterms:created xsi:type="dcterms:W3CDTF">2016-04-18T11:06:50Z</dcterms:created>
  <dcterms:modified xsi:type="dcterms:W3CDTF">2016-05-10T17:46:12Z</dcterms:modified>
</cp:coreProperties>
</file>